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75" r:id="rId6"/>
    <p:sldId id="325" r:id="rId7"/>
    <p:sldId id="326" r:id="rId8"/>
    <p:sldId id="327" r:id="rId9"/>
    <p:sldId id="328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ова Екатерина Дмитриевна" initials="РЕД" lastIdx="4" clrIdx="0">
    <p:extLst>
      <p:ext uri="{19B8F6BF-5375-455C-9EA6-DF929625EA0E}">
        <p15:presenceInfo xmlns:p15="http://schemas.microsoft.com/office/powerpoint/2012/main" userId="S-1-5-21-3984553460-2967019461-2582754449-1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4FF"/>
    <a:srgbClr val="EFFAFF"/>
    <a:srgbClr val="D9F5FB"/>
    <a:srgbClr val="0082BB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3797299"/>
            <a:ext cx="5059680" cy="2117725"/>
          </a:xfrm>
        </p:spPr>
        <p:txBody>
          <a:bodyPr/>
          <a:lstStyle/>
          <a:p>
            <a:endParaRPr lang="ru-RU" sz="1800" b="1" dirty="0"/>
          </a:p>
          <a:p>
            <a:r>
              <a:rPr lang="ru-RU" sz="1800" b="1" dirty="0"/>
              <a:t>Дорожная карта по внесению изменений в законодательство о кредитной кооперации на период 2021 – </a:t>
            </a:r>
            <a:r>
              <a:rPr lang="ru-RU" sz="1800" b="1" dirty="0" smtClean="0"/>
              <a:t>202</a:t>
            </a:r>
            <a:r>
              <a:rPr lang="en-US" sz="1800" b="1" dirty="0" smtClean="0"/>
              <a:t>4</a:t>
            </a:r>
            <a:r>
              <a:rPr lang="ru-RU" sz="1800" b="1" dirty="0" smtClean="0"/>
              <a:t> годов</a:t>
            </a:r>
            <a:endParaRPr lang="ru-RU" sz="1800" b="1" dirty="0"/>
          </a:p>
          <a:p>
            <a:endParaRPr lang="ru-RU" sz="1800" b="1" dirty="0"/>
          </a:p>
          <a:p>
            <a:endParaRPr lang="ru-RU" sz="1800" cap="none" spc="0" dirty="0"/>
          </a:p>
          <a:p>
            <a:endParaRPr lang="ru-RU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112365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CE6B-03F4-4532-B100-51E5417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6" y="934843"/>
            <a:ext cx="11325225" cy="606994"/>
          </a:xfrm>
        </p:spPr>
        <p:txBody>
          <a:bodyPr/>
          <a:lstStyle/>
          <a:p>
            <a:r>
              <a:rPr lang="ru-RU" sz="2400" b="1" dirty="0" smtClean="0"/>
              <a:t>Мероприятия в отношении КПК</a:t>
            </a:r>
            <a:endParaRPr lang="ru-RU" sz="2400" b="1" dirty="0"/>
          </a:p>
        </p:txBody>
      </p:sp>
      <p:sp>
        <p:nvSpPr>
          <p:cNvPr id="13" name="Нижний колонтитул 1">
            <a:extLst>
              <a:ext uri="{FF2B5EF4-FFF2-40B4-BE49-F238E27FC236}">
                <a16:creationId xmlns:a16="http://schemas.microsoft.com/office/drawing/2014/main" id="{CFB456E5-F0E9-449F-98B9-00A0D61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Дорожная карта по внесению изменений в законодательство о кредитной кооперации на период 2021 –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годы</a:t>
            </a:r>
            <a:endParaRPr lang="ru-RU" dirty="0"/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136794F1-4FC1-4758-9956-C9CCF999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z="1200" smtClean="0"/>
              <a:t>2</a:t>
            </a:fld>
            <a:r>
              <a:rPr lang="ru-RU" sz="1200" dirty="0"/>
              <a:t> из </a:t>
            </a:r>
            <a:r>
              <a:rPr lang="ru-RU" sz="1200" dirty="0" smtClean="0"/>
              <a:t>5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1986"/>
              </p:ext>
            </p:extLst>
          </p:nvPr>
        </p:nvGraphicFramePr>
        <p:xfrm>
          <a:off x="433386" y="1363577"/>
          <a:ext cx="11325226" cy="426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60">
                  <a:extLst>
                    <a:ext uri="{9D8B030D-6E8A-4147-A177-3AD203B41FA5}">
                      <a16:colId xmlns:a16="http://schemas.microsoft.com/office/drawing/2014/main" val="4246735667"/>
                    </a:ext>
                  </a:extLst>
                </a:gridCol>
                <a:gridCol w="10229896">
                  <a:extLst>
                    <a:ext uri="{9D8B030D-6E8A-4147-A177-3AD203B41FA5}">
                      <a16:colId xmlns:a16="http://schemas.microsoft.com/office/drawing/2014/main" val="458941468"/>
                    </a:ext>
                  </a:extLst>
                </a:gridCol>
                <a:gridCol w="769770">
                  <a:extLst>
                    <a:ext uri="{9D8B030D-6E8A-4147-A177-3AD203B41FA5}">
                      <a16:colId xmlns:a16="http://schemas.microsoft.com/office/drawing/2014/main" val="1971959394"/>
                    </a:ext>
                  </a:extLst>
                </a:gridCol>
              </a:tblGrid>
              <a:tr h="364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796284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Допуск КПК - реестровая модель, деловая репутация, регламентация нормативов 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68315"/>
                  </a:ext>
                </a:extLst>
              </a:tr>
              <a:tr h="4528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Проработка вопроса о мерах защиты пайщиков и минимизации недобросовестных практик на рынке кредитной кооперации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207621"/>
                  </a:ext>
                </a:extLst>
              </a:tr>
              <a:tr h="727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Анализ возможности реализации механизма защиты личных сбережений (при условии функционирования за счет средств участников рынка и СРО)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Проработка инициатив участников рынка по созданию собственных систем стабилизации и (или) гарантирования (с учетом изменения регулирования компенсационных фондов) в случае их поступления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522024"/>
                  </a:ext>
                </a:extLst>
              </a:tr>
              <a:tr h="6398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КИДы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раскрытие информации членам об условиях привлечения личных сбережений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Подготовка предложений, направленных на совершенствование требований к рекламе привлечения личных сбережений в КПК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99298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Оценка практики применения Указания № 5348-У и подготовка предложений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91654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Обеспечение принципа пропорциональности в принимаемых нормативных актах для рынка кредитной кооперации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890287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Содействие повышению квалификации сотрудников СРО и МФИ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2021-24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756281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Оценка практики применения требований законодательства о принципах объединения КПК и подготовка предложений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24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2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CE6B-03F4-4532-B100-51E5417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6" y="934843"/>
            <a:ext cx="11325225" cy="606994"/>
          </a:xfrm>
        </p:spPr>
        <p:txBody>
          <a:bodyPr/>
          <a:lstStyle/>
          <a:p>
            <a:r>
              <a:rPr lang="ru-RU" sz="2400" b="1" dirty="0" smtClean="0"/>
              <a:t>Мероприятия в отношении КПК</a:t>
            </a:r>
            <a:endParaRPr lang="ru-RU" sz="2400" b="1" dirty="0"/>
          </a:p>
        </p:txBody>
      </p:sp>
      <p:sp>
        <p:nvSpPr>
          <p:cNvPr id="13" name="Нижний колонтитул 1">
            <a:extLst>
              <a:ext uri="{FF2B5EF4-FFF2-40B4-BE49-F238E27FC236}">
                <a16:creationId xmlns:a16="http://schemas.microsoft.com/office/drawing/2014/main" id="{CFB456E5-F0E9-449F-98B9-00A0D61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Дорожная карта по внесению изменений в законодательство о кредитной кооперации на период 2021 –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годы</a:t>
            </a:r>
            <a:endParaRPr lang="ru-RU" dirty="0"/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136794F1-4FC1-4758-9956-C9CCF999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z="1200" smtClean="0"/>
              <a:t>3</a:t>
            </a:fld>
            <a:r>
              <a:rPr lang="ru-RU" sz="1200" dirty="0"/>
              <a:t> из </a:t>
            </a:r>
            <a:r>
              <a:rPr lang="ru-RU" sz="1200" dirty="0" smtClean="0"/>
              <a:t>5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388157"/>
              </p:ext>
            </p:extLst>
          </p:nvPr>
        </p:nvGraphicFramePr>
        <p:xfrm>
          <a:off x="433386" y="1363577"/>
          <a:ext cx="11325226" cy="387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60">
                  <a:extLst>
                    <a:ext uri="{9D8B030D-6E8A-4147-A177-3AD203B41FA5}">
                      <a16:colId xmlns:a16="http://schemas.microsoft.com/office/drawing/2014/main" val="4246735667"/>
                    </a:ext>
                  </a:extLst>
                </a:gridCol>
                <a:gridCol w="10229896">
                  <a:extLst>
                    <a:ext uri="{9D8B030D-6E8A-4147-A177-3AD203B41FA5}">
                      <a16:colId xmlns:a16="http://schemas.microsoft.com/office/drawing/2014/main" val="458941468"/>
                    </a:ext>
                  </a:extLst>
                </a:gridCol>
                <a:gridCol w="769770">
                  <a:extLst>
                    <a:ext uri="{9D8B030D-6E8A-4147-A177-3AD203B41FA5}">
                      <a16:colId xmlns:a16="http://schemas.microsoft.com/office/drawing/2014/main" val="1971959394"/>
                    </a:ext>
                  </a:extLst>
                </a:gridCol>
              </a:tblGrid>
              <a:tr h="364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</a:rPr>
                        <a:t>Срок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796284"/>
                  </a:ext>
                </a:extLst>
              </a:tr>
              <a:tr h="633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предложений, направленных на совершенствование составов уголовных преступлений и мер уголовной ответственности в отношении должностных лиц КПК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68315"/>
                  </a:ext>
                </a:extLst>
              </a:tr>
              <a:tr h="7275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практики применения установленных критериев распределения полномочий по контролю и надзору между Банком России и СРО, подготовка предложений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522024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предложений по изменению законодательства о несостоятельности (банкротстве) с учетом специфики деятельности кредитного кооператива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576790"/>
                  </a:ext>
                </a:extLst>
              </a:tr>
              <a:tr h="639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Корпоративное управление, проведение </a:t>
                      </a:r>
                      <a:r>
                        <a:rPr lang="ru-RU" sz="13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собраний, анализ реализации изменений института уполномоченных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99298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требований к СУР, ВК и 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91654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возможности реализации агентских функций </a:t>
                      </a:r>
                      <a:r>
                        <a:rPr lang="ru-RU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890287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переходу </a:t>
                      </a: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3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ОСБУ с 2025 г.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75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7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CE6B-03F4-4532-B100-51E5417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6" y="934843"/>
            <a:ext cx="11325225" cy="606994"/>
          </a:xfrm>
        </p:spPr>
        <p:txBody>
          <a:bodyPr/>
          <a:lstStyle/>
          <a:p>
            <a:r>
              <a:rPr lang="ru-RU" sz="2400" b="1" dirty="0" smtClean="0"/>
              <a:t>Мероприятия в отношении СКПК</a:t>
            </a:r>
            <a:endParaRPr lang="ru-RU" sz="2400" b="1" dirty="0"/>
          </a:p>
        </p:txBody>
      </p:sp>
      <p:sp>
        <p:nvSpPr>
          <p:cNvPr id="13" name="Нижний колонтитул 1">
            <a:extLst>
              <a:ext uri="{FF2B5EF4-FFF2-40B4-BE49-F238E27FC236}">
                <a16:creationId xmlns:a16="http://schemas.microsoft.com/office/drawing/2014/main" id="{CFB456E5-F0E9-449F-98B9-00A0D61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Дорожная карта по внесению изменений в законодательство о кредитной кооперации на период 2021 –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годы</a:t>
            </a:r>
            <a:endParaRPr lang="ru-RU" dirty="0"/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136794F1-4FC1-4758-9956-C9CCF999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z="1200" smtClean="0"/>
              <a:t>4</a:t>
            </a:fld>
            <a:r>
              <a:rPr lang="ru-RU" sz="1200" dirty="0"/>
              <a:t> из </a:t>
            </a:r>
            <a:r>
              <a:rPr lang="ru-RU" sz="1200" dirty="0" smtClean="0"/>
              <a:t>5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91485"/>
              </p:ext>
            </p:extLst>
          </p:nvPr>
        </p:nvGraphicFramePr>
        <p:xfrm>
          <a:off x="433386" y="1363577"/>
          <a:ext cx="11325226" cy="4870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60">
                  <a:extLst>
                    <a:ext uri="{9D8B030D-6E8A-4147-A177-3AD203B41FA5}">
                      <a16:colId xmlns:a16="http://schemas.microsoft.com/office/drawing/2014/main" val="4246735667"/>
                    </a:ext>
                  </a:extLst>
                </a:gridCol>
                <a:gridCol w="10229896">
                  <a:extLst>
                    <a:ext uri="{9D8B030D-6E8A-4147-A177-3AD203B41FA5}">
                      <a16:colId xmlns:a16="http://schemas.microsoft.com/office/drawing/2014/main" val="458941468"/>
                    </a:ext>
                  </a:extLst>
                </a:gridCol>
                <a:gridCol w="769770">
                  <a:extLst>
                    <a:ext uri="{9D8B030D-6E8A-4147-A177-3AD203B41FA5}">
                      <a16:colId xmlns:a16="http://schemas.microsoft.com/office/drawing/2014/main" val="1971959394"/>
                    </a:ext>
                  </a:extLst>
                </a:gridCol>
              </a:tblGrid>
              <a:tr h="364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796284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контрольной среды СРО</a:t>
                      </a:r>
                      <a:endParaRPr lang="ru-RU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868315"/>
                  </a:ext>
                </a:extLst>
              </a:tr>
              <a:tr h="5637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Допуск </a:t>
                      </a:r>
                      <a:r>
                        <a:rPr lang="en-US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КПК - реестровая модель, деловая репутация, регламентация нормативов (период вступления – 2 года после КПК)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522024"/>
                  </a:ext>
                </a:extLst>
              </a:tr>
              <a:tr h="4734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Проработка вопроса о мерах защиты пайщиков и минимизации недобросовестных практик на рынке кредитной кооперации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634481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возможности реализации механизма защиты личных сбережений (при условии ее функционирования за счет средств участников рынка и СРО)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Проработка инициатив участников рынка по созданию собственных систем стабилизации и (или) гарантирования (с учетом изменения регулирования компенсационных фондов) в случае их поступления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576790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КИДы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раскрытие информации членам об условиях привлечения средств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предложений, направленных на совершенствование требований к рекламе привлечения личных сбережений в СКПК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91654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практики применения Указания № 5348-У и подготовка предложений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890287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принципа пропорциональности в принимаемых нормативных актах для рынка кредитной кооперации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756281"/>
                  </a:ext>
                </a:extLst>
              </a:tr>
              <a:tr h="6226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повышению квалификации сотрудников СРО и МФИ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74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7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CE6B-03F4-4532-B100-51E5417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6" y="934843"/>
            <a:ext cx="11325225" cy="606994"/>
          </a:xfrm>
        </p:spPr>
        <p:txBody>
          <a:bodyPr/>
          <a:lstStyle/>
          <a:p>
            <a:r>
              <a:rPr lang="ru-RU" sz="2400" b="1" dirty="0" smtClean="0"/>
              <a:t>Мероприятия в отношении СКПК</a:t>
            </a:r>
            <a:endParaRPr lang="ru-RU" sz="2400" b="1" dirty="0"/>
          </a:p>
        </p:txBody>
      </p:sp>
      <p:sp>
        <p:nvSpPr>
          <p:cNvPr id="13" name="Нижний колонтитул 1">
            <a:extLst>
              <a:ext uri="{FF2B5EF4-FFF2-40B4-BE49-F238E27FC236}">
                <a16:creationId xmlns:a16="http://schemas.microsoft.com/office/drawing/2014/main" id="{CFB456E5-F0E9-449F-98B9-00A0D61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Дорожная карта по внесению изменений в законодательство о кредитной кооперации на период 2021 –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годы</a:t>
            </a:r>
            <a:endParaRPr lang="ru-RU" dirty="0"/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136794F1-4FC1-4758-9956-C9CCF999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4074" y="431801"/>
            <a:ext cx="744537" cy="324000"/>
          </a:xfrm>
        </p:spPr>
        <p:txBody>
          <a:bodyPr/>
          <a:lstStyle/>
          <a:p>
            <a:fld id="{10AA99AE-6A35-4C1E-8082-A4A87B5CA521}" type="slidenum">
              <a:rPr lang="ru-RU" sz="1200" smtClean="0"/>
              <a:t>5</a:t>
            </a:fld>
            <a:r>
              <a:rPr lang="ru-RU" sz="1200" dirty="0"/>
              <a:t> из </a:t>
            </a:r>
            <a:r>
              <a:rPr lang="ru-RU" sz="1200" dirty="0" smtClean="0"/>
              <a:t>5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47329"/>
              </p:ext>
            </p:extLst>
          </p:nvPr>
        </p:nvGraphicFramePr>
        <p:xfrm>
          <a:off x="433386" y="1363577"/>
          <a:ext cx="11325226" cy="309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60">
                  <a:extLst>
                    <a:ext uri="{9D8B030D-6E8A-4147-A177-3AD203B41FA5}">
                      <a16:colId xmlns:a16="http://schemas.microsoft.com/office/drawing/2014/main" val="4246735667"/>
                    </a:ext>
                  </a:extLst>
                </a:gridCol>
                <a:gridCol w="10229896">
                  <a:extLst>
                    <a:ext uri="{9D8B030D-6E8A-4147-A177-3AD203B41FA5}">
                      <a16:colId xmlns:a16="http://schemas.microsoft.com/office/drawing/2014/main" val="458941468"/>
                    </a:ext>
                  </a:extLst>
                </a:gridCol>
                <a:gridCol w="769770">
                  <a:extLst>
                    <a:ext uri="{9D8B030D-6E8A-4147-A177-3AD203B41FA5}">
                      <a16:colId xmlns:a16="http://schemas.microsoft.com/office/drawing/2014/main" val="1971959394"/>
                    </a:ext>
                  </a:extLst>
                </a:gridCol>
              </a:tblGrid>
              <a:tr h="3648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endParaRPr lang="ru-RU" sz="13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796284"/>
                  </a:ext>
                </a:extLst>
              </a:tr>
              <a:tr h="727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практики применения установленных критериев распределения полномочий по контролю и надзору между Банком России и СРО, подготовка предложений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522024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предложений по изменению законодательства о несостоятельности (банкротстве) с учетом специфики деятельности кредитного кооператива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576790"/>
                  </a:ext>
                </a:extLst>
              </a:tr>
              <a:tr h="5011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Корпоративное управление, проведение </a:t>
                      </a:r>
                      <a:r>
                        <a:rPr lang="ru-RU" sz="13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собраний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99298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требований к СУР, ВК и ВА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916548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концепции гармонизации требований, предъявляемых к КПК и СКПК</a:t>
                      </a:r>
                      <a:endParaRPr lang="ru-RU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890287"/>
                  </a:ext>
                </a:extLst>
              </a:tr>
              <a:tr h="3033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переходу на ОСБУ с 2025 г.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756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306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b8a301b8-fba3-4a56-9ee3-0e2775d83ffb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21602</TotalTime>
  <Words>603</Words>
  <Application>Microsoft Office PowerPoint</Application>
  <PresentationFormat>Широкоэкранный</PresentationFormat>
  <Paragraphs>114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Мероприятия в отношении КПК</vt:lpstr>
      <vt:lpstr>Мероприятия в отношении КПК</vt:lpstr>
      <vt:lpstr>Мероприятия в отношении СКПК</vt:lpstr>
      <vt:lpstr>Мероприятия в отношении СКПК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Маненкова Татьяна Владимировна</cp:lastModifiedBy>
  <cp:revision>1008</cp:revision>
  <cp:lastPrinted>2019-06-18T14:20:45Z</cp:lastPrinted>
  <dcterms:created xsi:type="dcterms:W3CDTF">2018-11-05T17:34:13Z</dcterms:created>
  <dcterms:modified xsi:type="dcterms:W3CDTF">2021-07-02T10:57:37Z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